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6" r:id="rId1"/>
  </p:sldMasterIdLst>
  <p:sldIdLst>
    <p:sldId id="256" r:id="rId2"/>
    <p:sldId id="269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70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71" d="100"/>
          <a:sy n="71" d="100"/>
        </p:scale>
        <p:origin x="6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2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2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4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78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9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9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1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84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15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2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91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68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5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5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3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3DDAB18-402D-4C96-89C2-C62979DA98EC}" type="datetimeFigureOut">
              <a:rPr lang="en-US" smtClean="0"/>
              <a:t>3/20/2022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63A510-C629-4B65-A6DB-F55D28765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3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</p:sldLayoutIdLst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0825" y="0"/>
            <a:ext cx="8574622" cy="3955925"/>
          </a:xfr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l"/>
            <a:r>
              <a:rPr lang="en-US" sz="4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MAKERERE UNIVERSITY</a:t>
            </a:r>
            <a:r>
              <a:rPr lang="en-US" dirty="0" smtClean="0">
                <a:solidFill>
                  <a:srgbClr val="7030A0"/>
                </a:solidFill>
              </a:rPr>
              <a:t/>
            </a:r>
            <a:br>
              <a:rPr lang="en-US" dirty="0" smtClean="0">
                <a:solidFill>
                  <a:srgbClr val="7030A0"/>
                </a:solidFill>
              </a:rPr>
            </a:br>
            <a:r>
              <a:rPr lang="en-US" sz="4000" dirty="0" smtClean="0">
                <a:solidFill>
                  <a:srgbClr val="7030A0"/>
                </a:solidFill>
              </a:rPr>
              <a:t>OMALA GEORGE </a:t>
            </a:r>
            <a:r>
              <a:rPr lang="en-US" b="1" i="1" dirty="0" smtClean="0">
                <a:solidFill>
                  <a:srgbClr val="7030A0"/>
                </a:solidFill>
              </a:rPr>
              <a:t/>
            </a:r>
            <a:br>
              <a:rPr lang="en-US" b="1" i="1" dirty="0" smtClean="0">
                <a:solidFill>
                  <a:srgbClr val="7030A0"/>
                </a:solidFill>
              </a:rPr>
            </a:br>
            <a:r>
              <a:rPr lang="en-US" sz="4900" b="1" i="1" dirty="0" smtClean="0">
                <a:solidFill>
                  <a:srgbClr val="7030A0"/>
                </a:solidFill>
              </a:rPr>
              <a:t>REAL LIFE PROJECT</a:t>
            </a:r>
            <a:r>
              <a:rPr lang="en-US" b="1" i="1" dirty="0">
                <a:solidFill>
                  <a:srgbClr val="7030A0"/>
                </a:solidFill>
              </a:rPr>
              <a:t/>
            </a:r>
            <a:br>
              <a:rPr lang="en-US" b="1" i="1" dirty="0">
                <a:solidFill>
                  <a:srgbClr val="7030A0"/>
                </a:solidFill>
              </a:rPr>
            </a:br>
            <a:r>
              <a:rPr lang="en-US" b="1" i="1" dirty="0" smtClean="0">
                <a:solidFill>
                  <a:srgbClr val="FF0000"/>
                </a:solidFill>
              </a:rPr>
              <a:t>ZION IT SOLUTIONS</a:t>
            </a:r>
            <a:r>
              <a:rPr lang="en-US" i="1" dirty="0" smtClean="0">
                <a:solidFill>
                  <a:srgbClr val="7030A0"/>
                </a:solidFill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119" y="2884362"/>
            <a:ext cx="2479022" cy="2143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12288">
            <a:off x="4620719" y="4749300"/>
            <a:ext cx="2400300" cy="190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8310">
            <a:off x="6510873" y="3006471"/>
            <a:ext cx="2143125" cy="2143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4454">
            <a:off x="8735737" y="3036567"/>
            <a:ext cx="2463485" cy="2252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121">
            <a:off x="10294529" y="4950975"/>
            <a:ext cx="1856636" cy="18438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0243">
            <a:off x="7168365" y="4959154"/>
            <a:ext cx="1721670" cy="1660717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866076"/>
              </p:ext>
            </p:extLst>
          </p:nvPr>
        </p:nvGraphicFramePr>
        <p:xfrm>
          <a:off x="6999937" y="989531"/>
          <a:ext cx="4120227" cy="49883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120227">
                  <a:extLst>
                    <a:ext uri="{9D8B030D-6E8A-4147-A177-3AD203B41FA5}">
                      <a16:colId xmlns:a16="http://schemas.microsoft.com/office/drawing/2014/main" val="2797660756"/>
                    </a:ext>
                  </a:extLst>
                </a:gridCol>
              </a:tblGrid>
              <a:tr h="498835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UBB-JJA/2021/T/D/M/102</a:t>
                      </a:r>
                      <a:endParaRPr lang="en-US" sz="2400" b="1" dirty="0">
                        <a:solidFill>
                          <a:srgbClr val="00B0F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76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4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3647" y="0"/>
            <a:ext cx="10578353" cy="2151529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OUR DAY-TODAY EXPENDITURE.</a:t>
            </a:r>
            <a:endParaRPr lang="en-US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853389"/>
              </p:ext>
            </p:extLst>
          </p:nvPr>
        </p:nvGraphicFramePr>
        <p:xfrm>
          <a:off x="1613647" y="2635624"/>
          <a:ext cx="10214628" cy="354823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404876">
                  <a:extLst>
                    <a:ext uri="{9D8B030D-6E8A-4147-A177-3AD203B41FA5}">
                      <a16:colId xmlns:a16="http://schemas.microsoft.com/office/drawing/2014/main" val="162532940"/>
                    </a:ext>
                  </a:extLst>
                </a:gridCol>
                <a:gridCol w="3404876">
                  <a:extLst>
                    <a:ext uri="{9D8B030D-6E8A-4147-A177-3AD203B41FA5}">
                      <a16:colId xmlns:a16="http://schemas.microsoft.com/office/drawing/2014/main" val="1157141824"/>
                    </a:ext>
                  </a:extLst>
                </a:gridCol>
                <a:gridCol w="3404876">
                  <a:extLst>
                    <a:ext uri="{9D8B030D-6E8A-4147-A177-3AD203B41FA5}">
                      <a16:colId xmlns:a16="http://schemas.microsoft.com/office/drawing/2014/main" val="582509781"/>
                    </a:ext>
                  </a:extLst>
                </a:gridCol>
              </a:tblGrid>
              <a:tr h="65173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C000"/>
                          </a:solidFill>
                        </a:rPr>
                        <a:t>category</a:t>
                      </a:r>
                      <a:endParaRPr lang="en-US" sz="28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 smtClean="0">
                          <a:solidFill>
                            <a:srgbClr val="FFC000"/>
                          </a:solidFill>
                        </a:rPr>
                        <a:t>Attachment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C000"/>
                          </a:solidFill>
                        </a:rPr>
                        <a:t>Expense</a:t>
                      </a:r>
                      <a:r>
                        <a:rPr lang="en-US" sz="2800" baseline="0" dirty="0" smtClean="0">
                          <a:solidFill>
                            <a:srgbClr val="FFC000"/>
                          </a:solidFill>
                        </a:rPr>
                        <a:t> per day</a:t>
                      </a:r>
                      <a:endParaRPr lang="en-US" sz="2800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8491752"/>
                  </a:ext>
                </a:extLst>
              </a:tr>
              <a:tr h="66069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Admiration 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5000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34069"/>
                  </a:ext>
                </a:extLst>
              </a:tr>
              <a:tr h="66069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Breakfast 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baseline="0" dirty="0" smtClean="0">
                          <a:solidFill>
                            <a:srgbClr val="0070C0"/>
                          </a:solidFill>
                        </a:rPr>
                        <a:t> 3 team members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2000*3 = 6000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877627"/>
                  </a:ext>
                </a:extLst>
              </a:tr>
              <a:tr h="66069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 lunch</a:t>
                      </a:r>
                    </a:p>
                    <a:p>
                      <a:endParaRPr lang="en-US" b="1" dirty="0" smtClean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 3 team members</a:t>
                      </a:r>
                    </a:p>
                    <a:p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3000*3 = 9000</a:t>
                      </a:r>
                      <a:endParaRPr lang="en-US" sz="2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44506"/>
                  </a:ext>
                </a:extLst>
              </a:tr>
              <a:tr h="660699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Transport 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 3 team members</a:t>
                      </a:r>
                    </a:p>
                    <a:p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70C0"/>
                          </a:solidFill>
                        </a:rPr>
                        <a:t>5000*3 = </a:t>
                      </a:r>
                      <a:r>
                        <a:rPr lang="en-US" sz="2400" b="1" dirty="0" smtClean="0">
                          <a:solidFill>
                            <a:srgbClr val="0070C0"/>
                          </a:solidFill>
                        </a:rPr>
                        <a:t>15000</a:t>
                      </a:r>
                      <a:endParaRPr lang="en-US" sz="24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64634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800971"/>
              </p:ext>
            </p:extLst>
          </p:nvPr>
        </p:nvGraphicFramePr>
        <p:xfrm>
          <a:off x="6535272" y="6183856"/>
          <a:ext cx="529300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3004">
                  <a:extLst>
                    <a:ext uri="{9D8B030D-6E8A-4147-A177-3AD203B41FA5}">
                      <a16:colId xmlns:a16="http://schemas.microsoft.com/office/drawing/2014/main" val="18047393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Total : 35000*30 = 1050000 per month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01175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4329953" y="3281082"/>
            <a:ext cx="40341" cy="2902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7987553" y="3281082"/>
            <a:ext cx="24326" cy="2902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1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9859" y="0"/>
            <a:ext cx="10632141" cy="175259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i="1" dirty="0" smtClean="0">
                <a:solidFill>
                  <a:srgbClr val="0070C0"/>
                </a:solidFill>
              </a:rPr>
              <a:t>EXPECTED REVENUE.</a:t>
            </a:r>
            <a:endParaRPr lang="en-US" b="1" i="1" dirty="0">
              <a:solidFill>
                <a:srgbClr val="0070C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0652640"/>
              </p:ext>
            </p:extLst>
          </p:nvPr>
        </p:nvGraphicFramePr>
        <p:xfrm>
          <a:off x="1484313" y="2312892"/>
          <a:ext cx="10018713" cy="2794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514420304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185092688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2398934665"/>
                    </a:ext>
                  </a:extLst>
                </a:gridCol>
              </a:tblGrid>
              <a:tr h="64546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SERVICE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UNIT PRICE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TOTAL IN A MONTH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410367"/>
                  </a:ext>
                </a:extLst>
              </a:tr>
              <a:tr h="42985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Computer class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150000 a term of 3 months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13*150000 = 1950000/3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604928"/>
                  </a:ext>
                </a:extLst>
              </a:tr>
              <a:tr h="42985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gaming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 500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500*5*30</a:t>
                      </a:r>
                      <a:r>
                        <a:rPr lang="en-US" sz="2000" b="1" baseline="0" dirty="0" smtClean="0">
                          <a:solidFill>
                            <a:srgbClr val="0070C0"/>
                          </a:solidFill>
                        </a:rPr>
                        <a:t> =75000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896028"/>
                  </a:ext>
                </a:extLst>
              </a:tr>
              <a:tr h="42985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Wi-Fi internet services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20000 per month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20000*10 = 200000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682089"/>
                  </a:ext>
                </a:extLst>
              </a:tr>
              <a:tr h="42985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Website 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450000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 450000/3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783842"/>
                  </a:ext>
                </a:extLst>
              </a:tr>
              <a:tr h="42985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Printing and photocopying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 5000</a:t>
                      </a:r>
                      <a:r>
                        <a:rPr lang="en-US" sz="2000" b="1" baseline="0" dirty="0" smtClean="0">
                          <a:solidFill>
                            <a:srgbClr val="0070C0"/>
                          </a:solidFill>
                        </a:rPr>
                        <a:t> per day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5000*30 = 150000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09023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493443"/>
              </p:ext>
            </p:extLst>
          </p:nvPr>
        </p:nvGraphicFramePr>
        <p:xfrm>
          <a:off x="8162365" y="5107643"/>
          <a:ext cx="334066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662">
                  <a:extLst>
                    <a:ext uri="{9D8B030D-6E8A-4147-A177-3AD203B41FA5}">
                      <a16:colId xmlns:a16="http://schemas.microsoft.com/office/drawing/2014/main" val="3825152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Total: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1225000</a:t>
                      </a:r>
                      <a:endParaRPr lang="en-US" sz="3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798800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74" y="5107643"/>
            <a:ext cx="1777980" cy="15730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80" y="5107643"/>
            <a:ext cx="1885556" cy="15730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926" y="5114435"/>
            <a:ext cx="2274005" cy="156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92734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70C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964524"/>
              </p:ext>
            </p:extLst>
          </p:nvPr>
        </p:nvGraphicFramePr>
        <p:xfrm>
          <a:off x="1295402" y="982132"/>
          <a:ext cx="9601200" cy="927349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2137613590"/>
                    </a:ext>
                  </a:extLst>
                </a:gridCol>
              </a:tblGrid>
              <a:tr h="927349">
                <a:tc>
                  <a:txBody>
                    <a:bodyPr/>
                    <a:lstStyle/>
                    <a:p>
                      <a:r>
                        <a:rPr lang="en-US" sz="3200" b="1" cap="none" spc="0" dirty="0" smtClean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</a:rPr>
                        <a:t>OUR HEALTH PRECAUTIONS</a:t>
                      </a:r>
                      <a:endParaRPr lang="en-US" sz="3200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5923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295403" y="2939133"/>
            <a:ext cx="97446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smtClean="0">
                <a:solidFill>
                  <a:srgbClr val="00B0F0"/>
                </a:solidFill>
              </a:rPr>
              <a:t>We   regulate the time our clients spend on computers for not to effect their eyes.</a:t>
            </a:r>
            <a:br>
              <a:rPr lang="en-US" sz="2400" b="1" smtClean="0">
                <a:solidFill>
                  <a:srgbClr val="00B0F0"/>
                </a:solidFill>
              </a:rPr>
            </a:br>
            <a:r>
              <a:rPr lang="en-US" sz="2400" b="1" smtClean="0">
                <a:solidFill>
                  <a:srgbClr val="00B0F0"/>
                </a:solidFill>
              </a:rPr>
              <a:t>We  have provided chairs that don’t affect our clients’ backs even if they sit for a long time.</a:t>
            </a:r>
            <a:br>
              <a:rPr lang="en-US" sz="2400" b="1" smtClean="0">
                <a:solidFill>
                  <a:srgbClr val="00B0F0"/>
                </a:solidFill>
              </a:rPr>
            </a:br>
            <a:r>
              <a:rPr lang="en-US" sz="2400" b="1" smtClean="0">
                <a:solidFill>
                  <a:srgbClr val="00B0F0"/>
                </a:solidFill>
              </a:rPr>
              <a:t>We have provided sanitizer to fight the spread of covid19 also.</a:t>
            </a:r>
            <a:br>
              <a:rPr lang="en-US" sz="2400" b="1" smtClean="0">
                <a:solidFill>
                  <a:srgbClr val="00B0F0"/>
                </a:solidFill>
              </a:rPr>
            </a:br>
            <a:r>
              <a:rPr lang="en-US" sz="2400" b="1" smtClean="0">
                <a:solidFill>
                  <a:srgbClr val="00B0F0"/>
                </a:solidFill>
              </a:rPr>
              <a:t>We have used only insulators wires curb the problem of power chokes at the facility.</a:t>
            </a:r>
            <a:br>
              <a:rPr lang="en-US" sz="2400" b="1" smtClean="0">
                <a:solidFill>
                  <a:srgbClr val="00B0F0"/>
                </a:solidFill>
              </a:rPr>
            </a:br>
            <a:r>
              <a:rPr lang="en-US" sz="2400" b="1" smtClean="0">
                <a:solidFill>
                  <a:srgbClr val="00B0F0"/>
                </a:solidFill>
              </a:rPr>
              <a:t>We have installed lighting arresters to curb the lighting at the facility.</a:t>
            </a:r>
            <a:br>
              <a:rPr lang="en-US" sz="2400" b="1" smtClean="0">
                <a:solidFill>
                  <a:srgbClr val="00B0F0"/>
                </a:solidFill>
              </a:rPr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731460"/>
              </p:ext>
            </p:extLst>
          </p:nvPr>
        </p:nvGraphicFramePr>
        <p:xfrm>
          <a:off x="1270001" y="4554206"/>
          <a:ext cx="35709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094">
                  <a:extLst>
                    <a:ext uri="{9D8B030D-6E8A-4147-A177-3AD203B41FA5}">
                      <a16:colId xmlns:a16="http://schemas.microsoft.com/office/drawing/2014/main" val="1583674648"/>
                    </a:ext>
                  </a:extLst>
                </a:gridCol>
              </a:tblGrid>
              <a:tr h="2732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92463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79370"/>
              </p:ext>
            </p:extLst>
          </p:nvPr>
        </p:nvGraphicFramePr>
        <p:xfrm>
          <a:off x="1270001" y="2934053"/>
          <a:ext cx="35709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094">
                  <a:extLst>
                    <a:ext uri="{9D8B030D-6E8A-4147-A177-3AD203B41FA5}">
                      <a16:colId xmlns:a16="http://schemas.microsoft.com/office/drawing/2014/main" val="95627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6847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05085"/>
              </p:ext>
            </p:extLst>
          </p:nvPr>
        </p:nvGraphicFramePr>
        <p:xfrm>
          <a:off x="1295401" y="3744129"/>
          <a:ext cx="33169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693">
                  <a:extLst>
                    <a:ext uri="{9D8B030D-6E8A-4147-A177-3AD203B41FA5}">
                      <a16:colId xmlns:a16="http://schemas.microsoft.com/office/drawing/2014/main" val="998764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16036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75307"/>
              </p:ext>
            </p:extLst>
          </p:nvPr>
        </p:nvGraphicFramePr>
        <p:xfrm>
          <a:off x="1295401" y="4919966"/>
          <a:ext cx="351866" cy="370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1866">
                  <a:extLst>
                    <a:ext uri="{9D8B030D-6E8A-4147-A177-3AD203B41FA5}">
                      <a16:colId xmlns:a16="http://schemas.microsoft.com/office/drawing/2014/main" val="1633125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71128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47057"/>
              </p:ext>
            </p:extLst>
          </p:nvPr>
        </p:nvGraphicFramePr>
        <p:xfrm>
          <a:off x="1213971" y="5549702"/>
          <a:ext cx="370541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0541">
                  <a:extLst>
                    <a:ext uri="{9D8B030D-6E8A-4147-A177-3AD203B41FA5}">
                      <a16:colId xmlns:a16="http://schemas.microsoft.com/office/drawing/2014/main" val="32833321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1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90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753" y="0"/>
            <a:ext cx="10605247" cy="1559859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i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MY TEAM</a:t>
            </a:r>
            <a:r>
              <a:rPr lang="en-US" b="1" i="1" dirty="0" smtClean="0">
                <a:solidFill>
                  <a:srgbClr val="7030A0"/>
                </a:solidFill>
              </a:rPr>
              <a:t>.</a:t>
            </a:r>
            <a:endParaRPr lang="en-US" b="1" i="1" dirty="0">
              <a:solidFill>
                <a:srgbClr val="7030A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54562"/>
              </p:ext>
            </p:extLst>
          </p:nvPr>
        </p:nvGraphicFramePr>
        <p:xfrm>
          <a:off x="1317812" y="1559858"/>
          <a:ext cx="10874188" cy="365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874188">
                  <a:extLst>
                    <a:ext uri="{9D8B030D-6E8A-4147-A177-3AD203B41FA5}">
                      <a16:colId xmlns:a16="http://schemas.microsoft.com/office/drawing/2014/main" val="1857418520"/>
                    </a:ext>
                  </a:extLst>
                </a:gridCol>
              </a:tblGrid>
              <a:tr h="2823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93808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433531"/>
              </p:ext>
            </p:extLst>
          </p:nvPr>
        </p:nvGraphicFramePr>
        <p:xfrm>
          <a:off x="793376" y="2407024"/>
          <a:ext cx="10609730" cy="371138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609730">
                  <a:extLst>
                    <a:ext uri="{9D8B030D-6E8A-4147-A177-3AD203B41FA5}">
                      <a16:colId xmlns:a16="http://schemas.microsoft.com/office/drawing/2014/main" val="1971682870"/>
                    </a:ext>
                  </a:extLst>
                </a:gridCol>
              </a:tblGrid>
              <a:tr h="37113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698546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7" y="2654330"/>
            <a:ext cx="12077223" cy="34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753" y="0"/>
            <a:ext cx="10605247" cy="2438399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i="1" dirty="0" smtClean="0"/>
              <a:t>COMPETITORS.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sz="3000" b="1" dirty="0" smtClean="0">
                <a:solidFill>
                  <a:srgbClr val="FF0000"/>
                </a:solidFill>
              </a:rPr>
              <a:t>Accessible </a:t>
            </a:r>
            <a:r>
              <a:rPr lang="en-US" sz="3000" b="1" dirty="0" smtClean="0">
                <a:solidFill>
                  <a:srgbClr val="FF0000"/>
                </a:solidFill>
              </a:rPr>
              <a:t>due to good location</a:t>
            </a:r>
            <a:endParaRPr lang="en-US" sz="3000" b="1" dirty="0">
              <a:solidFill>
                <a:srgbClr val="FF0000"/>
              </a:solidFill>
            </a:endParaRPr>
          </a:p>
          <a:p>
            <a:pPr algn="ctr"/>
            <a:r>
              <a:rPr lang="en-US" sz="3000" b="1" dirty="0" smtClean="0">
                <a:solidFill>
                  <a:srgbClr val="FF0000"/>
                </a:solidFill>
              </a:rPr>
              <a:t>Affordable prices compared to others</a:t>
            </a:r>
          </a:p>
          <a:p>
            <a:pPr algn="ctr"/>
            <a:r>
              <a:rPr lang="en-US" sz="3000" b="1" dirty="0" smtClean="0">
                <a:solidFill>
                  <a:srgbClr val="FF0000"/>
                </a:solidFill>
              </a:rPr>
              <a:t>There is customer satisfaction.</a:t>
            </a:r>
            <a:endParaRPr lang="en-US" sz="3000" b="1" dirty="0">
              <a:solidFill>
                <a:srgbClr val="FF0000"/>
              </a:solidFill>
            </a:endParaRPr>
          </a:p>
          <a:p>
            <a:pPr algn="ctr"/>
            <a:r>
              <a:rPr lang="en-US" sz="3000" b="1" dirty="0" smtClean="0">
                <a:solidFill>
                  <a:srgbClr val="FF0000"/>
                </a:solidFill>
              </a:rPr>
              <a:t>Inaccessible</a:t>
            </a:r>
            <a:r>
              <a:rPr lang="en-US" sz="3000" b="1" dirty="0" smtClean="0">
                <a:solidFill>
                  <a:srgbClr val="FF0000"/>
                </a:solidFill>
              </a:rPr>
              <a:t>. </a:t>
            </a:r>
          </a:p>
          <a:p>
            <a:pPr algn="ctr"/>
            <a:r>
              <a:rPr lang="en-US" sz="3000" b="1" dirty="0" smtClean="0">
                <a:solidFill>
                  <a:srgbClr val="FF0000"/>
                </a:solidFill>
              </a:rPr>
              <a:t>Higher prices </a:t>
            </a:r>
          </a:p>
          <a:p>
            <a:pPr algn="ctr"/>
            <a:r>
              <a:rPr lang="en-US" sz="3000" b="1" dirty="0" smtClean="0">
                <a:solidFill>
                  <a:srgbClr val="FF0000"/>
                </a:solidFill>
              </a:rPr>
              <a:t>Little customer satisfaction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211275"/>
              </p:ext>
            </p:extLst>
          </p:nvPr>
        </p:nvGraphicFramePr>
        <p:xfrm>
          <a:off x="3175745" y="2438399"/>
          <a:ext cx="1035426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426">
                  <a:extLst>
                    <a:ext uri="{9D8B030D-6E8A-4147-A177-3AD203B41FA5}">
                      <a16:colId xmlns:a16="http://schemas.microsoft.com/office/drawing/2014/main" val="179693057"/>
                    </a:ext>
                  </a:extLst>
                </a:gridCol>
              </a:tblGrid>
              <a:tr h="521547">
                <a:tc>
                  <a:txBody>
                    <a:bodyPr/>
                    <a:lstStyle/>
                    <a:p>
                      <a:r>
                        <a:rPr lang="en-US" dirty="0" smtClean="0"/>
                        <a:t>US.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58606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690117"/>
              </p:ext>
            </p:extLst>
          </p:nvPr>
        </p:nvGraphicFramePr>
        <p:xfrm>
          <a:off x="7126941" y="2438399"/>
          <a:ext cx="256241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2412">
                  <a:extLst>
                    <a:ext uri="{9D8B030D-6E8A-4147-A177-3AD203B41FA5}">
                      <a16:colId xmlns:a16="http://schemas.microsoft.com/office/drawing/2014/main" val="1856388722"/>
                    </a:ext>
                  </a:extLst>
                </a:gridCol>
              </a:tblGrid>
              <a:tr h="401422">
                <a:tc>
                  <a:txBody>
                    <a:bodyPr/>
                    <a:lstStyle/>
                    <a:p>
                      <a:r>
                        <a:rPr lang="en-US" dirty="0" smtClean="0"/>
                        <a:t>OTHER COMPETORS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838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385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05119"/>
            <a:ext cx="10018713" cy="1506070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i="1" dirty="0" smtClean="0">
                <a:solidFill>
                  <a:srgbClr val="FFFF00"/>
                </a:solidFill>
              </a:rPr>
              <a:t>CONCLUSION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4000" dirty="0" smtClean="0">
                <a:solidFill>
                  <a:srgbClr val="00B050"/>
                </a:solidFill>
              </a:rPr>
              <a:t>Through ICT we can change our local communities by making information access easy, through having access to information there can be innovation and inventions in the different sectors.</a:t>
            </a:r>
          </a:p>
          <a:p>
            <a:endParaRPr lang="en-US" b="1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                                                   </a:t>
            </a:r>
            <a:r>
              <a:rPr lang="en-US" sz="2900" b="1" dirty="0" smtClean="0">
                <a:solidFill>
                  <a:srgbClr val="00B050"/>
                </a:solidFill>
              </a:rPr>
              <a:t>thanks yours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                                                         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918902"/>
              </p:ext>
            </p:extLst>
          </p:nvPr>
        </p:nvGraphicFramePr>
        <p:xfrm>
          <a:off x="6387353" y="5372349"/>
          <a:ext cx="247426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74260">
                  <a:extLst>
                    <a:ext uri="{9D8B030D-6E8A-4147-A177-3AD203B41FA5}">
                      <a16:colId xmlns:a16="http://schemas.microsoft.com/office/drawing/2014/main" val="1401549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OMALA GEORGE.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36668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72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7594118"/>
              </p:ext>
            </p:extLst>
          </p:nvPr>
        </p:nvGraphicFramePr>
        <p:xfrm>
          <a:off x="1295398" y="982132"/>
          <a:ext cx="9601200" cy="11887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601200">
                  <a:extLst>
                    <a:ext uri="{9D8B030D-6E8A-4147-A177-3AD203B41FA5}">
                      <a16:colId xmlns:a16="http://schemas.microsoft.com/office/drawing/2014/main" val="813868098"/>
                    </a:ext>
                  </a:extLst>
                </a:gridCol>
              </a:tblGrid>
              <a:tr h="10887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COMMUNITY PHYSIBLITY</a:t>
                      </a:r>
                      <a:r>
                        <a:rPr lang="en-US" sz="3600" baseline="0" dirty="0" smtClean="0"/>
                        <a:t> STUDY</a:t>
                      </a:r>
                      <a:r>
                        <a:rPr lang="en-US" sz="3600" dirty="0" smtClean="0"/>
                        <a:t> IN</a:t>
                      </a:r>
                      <a:r>
                        <a:rPr lang="en-US" sz="3600" baseline="0" dirty="0" smtClean="0"/>
                        <a:t> ICT FIELD  </a:t>
                      </a:r>
                      <a:endParaRPr lang="en-US" sz="36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97201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093732"/>
              </p:ext>
            </p:extLst>
          </p:nvPr>
        </p:nvGraphicFramePr>
        <p:xfrm>
          <a:off x="1373840" y="3039035"/>
          <a:ext cx="9444316" cy="3213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4316">
                  <a:extLst>
                    <a:ext uri="{9D8B030D-6E8A-4147-A177-3AD203B41FA5}">
                      <a16:colId xmlns:a16="http://schemas.microsoft.com/office/drawing/2014/main" val="4279327172"/>
                    </a:ext>
                  </a:extLst>
                </a:gridCol>
              </a:tblGrid>
              <a:tr h="321384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 smtClean="0"/>
                        <a:t>In</a:t>
                      </a:r>
                      <a:r>
                        <a:rPr lang="en-US" sz="1800" baseline="0" dirty="0" smtClean="0"/>
                        <a:t> 10 km I found out that there was no any company providing services in the ICT field.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/>
                        <a:t>In every 10 group of people only 1 had an ICT related knowledge.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/>
                        <a:t>There is no any organized computer training center in a circumference of 17km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/>
                        <a:t>The local computers don’t know the reality of a technological world.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smtClean="0"/>
                        <a:t>Due to advancing technological era as a lot registration and payments are now done online there is a technological gap in the local communities that the locals can not easily transact using search  online portals.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aseline="0" dirty="0" err="1" smtClean="0"/>
                        <a:t>Informatin</a:t>
                      </a:r>
                      <a:r>
                        <a:rPr lang="en-US" sz="1800" baseline="0" dirty="0" smtClean="0"/>
                        <a:t> access and sharing is so hard for the local communities because of lack of </a:t>
                      </a:r>
                      <a:r>
                        <a:rPr lang="en-US" sz="1800" baseline="0" dirty="0" err="1" smtClean="0"/>
                        <a:t>devices,internet</a:t>
                      </a:r>
                      <a:r>
                        <a:rPr lang="en-US" sz="1800" baseline="0" dirty="0" smtClean="0"/>
                        <a:t> and sharing centers.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6511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785361"/>
              </p:ext>
            </p:extLst>
          </p:nvPr>
        </p:nvGraphicFramePr>
        <p:xfrm>
          <a:off x="1373840" y="2514600"/>
          <a:ext cx="9444315" cy="52443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444315">
                  <a:extLst>
                    <a:ext uri="{9D8B030D-6E8A-4147-A177-3AD203B41FA5}">
                      <a16:colId xmlns:a16="http://schemas.microsoft.com/office/drawing/2014/main" val="1946107308"/>
                    </a:ext>
                  </a:extLst>
                </a:gridCol>
              </a:tblGrid>
              <a:tr h="524435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 our study we realized the following;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5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01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210234"/>
          </a:xfr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u="sng" dirty="0" smtClean="0">
                <a:solidFill>
                  <a:schemeClr val="accent1"/>
                </a:solidFill>
              </a:rPr>
              <a:t>ABOUT ZION IT SOLUTIONS</a:t>
            </a:r>
            <a:endParaRPr lang="en-US" b="1" u="sng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393" y="1974756"/>
            <a:ext cx="10018713" cy="271630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</a:t>
            </a:r>
            <a:r>
              <a:rPr lang="en-US" b="1" dirty="0" smtClean="0">
                <a:solidFill>
                  <a:srgbClr val="7030A0"/>
                </a:solidFill>
              </a:rPr>
              <a:t>Tongolo </a:t>
            </a:r>
            <a:r>
              <a:rPr lang="en-US" b="1" dirty="0" smtClean="0">
                <a:solidFill>
                  <a:srgbClr val="7030A0"/>
                </a:solidFill>
              </a:rPr>
              <a:t>trading center , Nyenga division ,njeru municipality.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</a:rPr>
              <a:t>             To </a:t>
            </a:r>
            <a:r>
              <a:rPr lang="en-US" b="1" dirty="0" smtClean="0">
                <a:solidFill>
                  <a:srgbClr val="7030A0"/>
                </a:solidFill>
              </a:rPr>
              <a:t>impact the community in terms of computer knowledge and enable flow of information.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030A0"/>
                </a:solidFill>
              </a:rPr>
              <a:t>             To </a:t>
            </a:r>
            <a:r>
              <a:rPr lang="en-US" b="1" dirty="0" smtClean="0">
                <a:solidFill>
                  <a:srgbClr val="7030A0"/>
                </a:solidFill>
              </a:rPr>
              <a:t>have a computer training center that will help to equip the locals with computer and other related skills.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47" y="4612342"/>
            <a:ext cx="2762250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517" y="4315946"/>
            <a:ext cx="3179388" cy="2180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82" y="238685"/>
            <a:ext cx="2510118" cy="1884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924" y="4007224"/>
            <a:ext cx="4640076" cy="245296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616899"/>
              </p:ext>
            </p:extLst>
          </p:nvPr>
        </p:nvGraphicFramePr>
        <p:xfrm>
          <a:off x="1484311" y="2007011"/>
          <a:ext cx="11153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5358">
                  <a:extLst>
                    <a:ext uri="{9D8B030D-6E8A-4147-A177-3AD203B41FA5}">
                      <a16:colId xmlns:a16="http://schemas.microsoft.com/office/drawing/2014/main" val="4098405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Location: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74846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841349"/>
              </p:ext>
            </p:extLst>
          </p:nvPr>
        </p:nvGraphicFramePr>
        <p:xfrm>
          <a:off x="1336393" y="2499929"/>
          <a:ext cx="11244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419">
                  <a:extLst>
                    <a:ext uri="{9D8B030D-6E8A-4147-A177-3AD203B41FA5}">
                      <a16:colId xmlns:a16="http://schemas.microsoft.com/office/drawing/2014/main" val="356157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mission: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7552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151545"/>
              </p:ext>
            </p:extLst>
          </p:nvPr>
        </p:nvGraphicFramePr>
        <p:xfrm>
          <a:off x="1374729" y="3370715"/>
          <a:ext cx="100703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035">
                  <a:extLst>
                    <a:ext uri="{9D8B030D-6E8A-4147-A177-3AD203B41FA5}">
                      <a16:colId xmlns:a16="http://schemas.microsoft.com/office/drawing/2014/main" val="1916853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Vision: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321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29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358153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i="1" dirty="0" smtClean="0">
                <a:solidFill>
                  <a:schemeClr val="accent2">
                    <a:lumMod val="50000"/>
                  </a:schemeClr>
                </a:solidFill>
              </a:rPr>
              <a:t>PROBLEM IDENTIFIED IN THE COMMUNITY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9850605"/>
              </p:ext>
            </p:extLst>
          </p:nvPr>
        </p:nvGraphicFramePr>
        <p:xfrm>
          <a:off x="1645677" y="2474913"/>
          <a:ext cx="10018712" cy="670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018712">
                  <a:extLst>
                    <a:ext uri="{9D8B030D-6E8A-4147-A177-3AD203B41FA5}">
                      <a16:colId xmlns:a16="http://schemas.microsoft.com/office/drawing/2014/main" val="3270941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Computer illiteracy in the local communities and inaccessibility to information 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867192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23" y="3052482"/>
            <a:ext cx="2924175" cy="3415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98" y="3052482"/>
            <a:ext cx="2638425" cy="3524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122" y="3052482"/>
            <a:ext cx="1757925" cy="3600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047" y="3052482"/>
            <a:ext cx="2805954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753" y="0"/>
            <a:ext cx="10605248" cy="1597993"/>
          </a:xfr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REQUIREMENTS.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Computers.</a:t>
            </a:r>
          </a:p>
          <a:p>
            <a:r>
              <a:rPr lang="en-US" sz="2800" b="1" dirty="0" smtClean="0">
                <a:solidFill>
                  <a:srgbClr val="002060"/>
                </a:solidFill>
              </a:rPr>
              <a:t>Seats.</a:t>
            </a:r>
          </a:p>
          <a:p>
            <a:r>
              <a:rPr lang="en-US" sz="2800" b="1" dirty="0" smtClean="0">
                <a:solidFill>
                  <a:srgbClr val="002060"/>
                </a:solidFill>
              </a:rPr>
              <a:t>Router.</a:t>
            </a:r>
          </a:p>
          <a:p>
            <a:r>
              <a:rPr lang="en-US" sz="2800" b="1" dirty="0" smtClean="0">
                <a:solidFill>
                  <a:srgbClr val="002060"/>
                </a:solidFill>
              </a:rPr>
              <a:t>Switch.</a:t>
            </a:r>
          </a:p>
          <a:p>
            <a:r>
              <a:rPr lang="en-US" sz="2800" b="1" dirty="0" smtClean="0">
                <a:solidFill>
                  <a:srgbClr val="002060"/>
                </a:solidFill>
              </a:rPr>
              <a:t>Printer</a:t>
            </a:r>
          </a:p>
          <a:p>
            <a:r>
              <a:rPr lang="en-US" sz="2800" b="1" dirty="0" smtClean="0">
                <a:solidFill>
                  <a:srgbClr val="002060"/>
                </a:solidFill>
              </a:rPr>
              <a:t>Scanner.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Cable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Internet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Repair tools.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Networking tools</a:t>
            </a:r>
            <a:r>
              <a:rPr lang="en-US" b="1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06" y="1828659"/>
            <a:ext cx="1371880" cy="1219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63" y="3048139"/>
            <a:ext cx="1423166" cy="1208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63" y="4256206"/>
            <a:ext cx="1423166" cy="1173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599" y="5464273"/>
            <a:ext cx="2019860" cy="13000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632910"/>
            <a:ext cx="3048000" cy="307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4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4514" y="399145"/>
            <a:ext cx="6442180" cy="813439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OUR SOLUTION.</a:t>
            </a:r>
            <a:endParaRPr lang="en-US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9499" y="2003612"/>
            <a:ext cx="10018713" cy="3124201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computer </a:t>
            </a:r>
            <a:r>
              <a:rPr lang="en-US" dirty="0" smtClean="0"/>
              <a:t>lessons 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Gaming.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Internet services.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Printing and photocopying.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Online payments.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Networking.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Web design.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953" y="2003612"/>
            <a:ext cx="4433047" cy="48543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4485">
            <a:off x="5898497" y="2719026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7263">
            <a:off x="5609949" y="4783441"/>
            <a:ext cx="24003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6099">
            <a:off x="4158327" y="3523064"/>
            <a:ext cx="2143125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1165">
            <a:off x="2450769" y="4716951"/>
            <a:ext cx="2045086" cy="1805102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382451"/>
              </p:ext>
            </p:extLst>
          </p:nvPr>
        </p:nvGraphicFramePr>
        <p:xfrm>
          <a:off x="1309499" y="2082524"/>
          <a:ext cx="5763654" cy="640080"/>
        </p:xfrm>
        <a:graphic>
          <a:graphicData uri="http://schemas.openxmlformats.org/drawingml/2006/table">
            <a:tbl>
              <a:tblPr firstRow="1" bandRow="1">
                <a:effectLst>
                  <a:innerShdw blurRad="114300">
                    <a:prstClr val="black"/>
                  </a:innerShdw>
                </a:effectLst>
                <a:tableStyleId>{46F890A9-2807-4EBB-B81D-B2AA78EC7F39}</a:tableStyleId>
              </a:tblPr>
              <a:tblGrid>
                <a:gridCol w="5763654">
                  <a:extLst>
                    <a:ext uri="{9D8B030D-6E8A-4147-A177-3AD203B41FA5}">
                      <a16:colId xmlns:a16="http://schemas.microsoft.com/office/drawing/2014/main" val="816680017"/>
                    </a:ext>
                  </a:extLst>
                </a:gridCol>
              </a:tblGrid>
              <a:tr h="5297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We hope to </a:t>
                      </a:r>
                      <a:r>
                        <a:rPr lang="en-US" sz="1800" b="0" cap="none" spc="0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solve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</a:rPr>
                        <a:t> the problems through the following;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993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863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10591800" cy="1787339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i="1" dirty="0" smtClean="0">
                <a:solidFill>
                  <a:schemeClr val="accent5">
                    <a:lumMod val="75000"/>
                  </a:schemeClr>
                </a:solidFill>
              </a:rPr>
              <a:t>WHERE WE ARE SO FAR.</a:t>
            </a:r>
            <a:endParaRPr lang="en-US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4 </a:t>
            </a:r>
            <a:r>
              <a:rPr lang="en-US" dirty="0" smtClean="0"/>
              <a:t>computers on board.</a:t>
            </a:r>
          </a:p>
          <a:p>
            <a:r>
              <a:rPr lang="en-US" dirty="0" smtClean="0"/>
              <a:t>A printer.</a:t>
            </a:r>
          </a:p>
          <a:p>
            <a:r>
              <a:rPr lang="en-US" dirty="0" smtClean="0"/>
              <a:t>Cables.</a:t>
            </a:r>
          </a:p>
          <a:p>
            <a:r>
              <a:rPr lang="en-US" dirty="0" smtClean="0"/>
              <a:t>Networking tools.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95" y="1792938"/>
            <a:ext cx="3249705" cy="2436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295" y="4088981"/>
            <a:ext cx="3429178" cy="2769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57" y="3180228"/>
            <a:ext cx="3265394" cy="2097741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4308818"/>
              </p:ext>
            </p:extLst>
          </p:nvPr>
        </p:nvGraphicFramePr>
        <p:xfrm>
          <a:off x="814295" y="2451959"/>
          <a:ext cx="8128000" cy="7924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619590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We have the following in place already;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331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15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10591800" cy="1949825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i="1" dirty="0" smtClean="0">
                <a:solidFill>
                  <a:srgbClr val="00B0F0"/>
                </a:solidFill>
              </a:rPr>
              <a:t>MARKETING STRATEGIES.</a:t>
            </a:r>
            <a:endParaRPr lang="en-US" b="1" i="1" dirty="0">
              <a:solidFill>
                <a:srgbClr val="00B0F0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755319"/>
              </p:ext>
            </p:extLst>
          </p:nvPr>
        </p:nvGraphicFramePr>
        <p:xfrm>
          <a:off x="1600200" y="1825625"/>
          <a:ext cx="10591800" cy="2560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591800">
                  <a:extLst>
                    <a:ext uri="{9D8B030D-6E8A-4147-A177-3AD203B41FA5}">
                      <a16:colId xmlns:a16="http://schemas.microsoft.com/office/drawing/2014/main" val="1041773927"/>
                    </a:ext>
                  </a:extLst>
                </a:gridCol>
              </a:tblGrid>
              <a:tr h="232316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Through engaging the parents in the communities to know why every child should have some computer skills.</a:t>
                      </a:r>
                    </a:p>
                    <a:p>
                      <a:r>
                        <a:rPr lang="en-US" sz="2400" dirty="0" smtClean="0"/>
                        <a:t> sensitizing the communities on the goodness of computer skills in this modern world.</a:t>
                      </a:r>
                    </a:p>
                    <a:p>
                      <a:r>
                        <a:rPr lang="en-US" sz="2400" dirty="0" smtClean="0"/>
                        <a:t>Engaging the schools calling pupils to join the computer classes.</a:t>
                      </a:r>
                    </a:p>
                    <a:p>
                      <a:r>
                        <a:rPr lang="en-US" sz="2400" dirty="0" smtClean="0"/>
                        <a:t>Through advertisement on the local platforms.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961367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47" y="4151966"/>
            <a:ext cx="6492688" cy="2877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27" y="4840941"/>
            <a:ext cx="3163420" cy="201705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183818"/>
              </p:ext>
            </p:extLst>
          </p:nvPr>
        </p:nvGraphicFramePr>
        <p:xfrm>
          <a:off x="-1" y="4624129"/>
          <a:ext cx="2332131" cy="2286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131">
                  <a:extLst>
                    <a:ext uri="{9D8B030D-6E8A-4147-A177-3AD203B41FA5}">
                      <a16:colId xmlns:a16="http://schemas.microsoft.com/office/drawing/2014/main" val="3441976730"/>
                    </a:ext>
                  </a:extLst>
                </a:gridCol>
              </a:tblGrid>
              <a:tr h="2286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037322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2759">
            <a:off x="116794" y="4915610"/>
            <a:ext cx="2098539" cy="185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10591800" cy="1839645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CAPITAL REQUIREMENTS.</a:t>
            </a:r>
            <a:endParaRPr lang="en-US" b="1" i="1" dirty="0">
              <a:solidFill>
                <a:srgbClr val="FF0000"/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6148257"/>
              </p:ext>
            </p:extLst>
          </p:nvPr>
        </p:nvGraphicFramePr>
        <p:xfrm>
          <a:off x="1739807" y="1987563"/>
          <a:ext cx="10018713" cy="4342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71">
                  <a:extLst>
                    <a:ext uri="{9D8B030D-6E8A-4147-A177-3AD203B41FA5}">
                      <a16:colId xmlns:a16="http://schemas.microsoft.com/office/drawing/2014/main" val="989860856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2261517156"/>
                    </a:ext>
                  </a:extLst>
                </a:gridCol>
                <a:gridCol w="3339571">
                  <a:extLst>
                    <a:ext uri="{9D8B030D-6E8A-4147-A177-3AD203B41FA5}">
                      <a16:colId xmlns:a16="http://schemas.microsoft.com/office/drawing/2014/main" val="3388325318"/>
                    </a:ext>
                  </a:extLst>
                </a:gridCol>
              </a:tblGrid>
              <a:tr h="71529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REQUIREMENT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UNIT PRICE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383262"/>
                  </a:ext>
                </a:extLst>
              </a:tr>
              <a:tr h="50507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Network</a:t>
                      </a:r>
                      <a:r>
                        <a:rPr lang="en-US" sz="2800" b="1" baseline="0" dirty="0" smtClean="0">
                          <a:solidFill>
                            <a:srgbClr val="FF0000"/>
                          </a:solidFill>
                        </a:rPr>
                        <a:t>ing tools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 100,000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 100,000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784544"/>
                  </a:ext>
                </a:extLst>
              </a:tr>
              <a:tr h="50507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Repairing toolkit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150000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150000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680467"/>
                  </a:ext>
                </a:extLst>
              </a:tr>
              <a:tr h="50507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Router 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250000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250000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33684"/>
                  </a:ext>
                </a:extLst>
              </a:tr>
              <a:tr h="50507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Switch 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350000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350000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804263"/>
                  </a:ext>
                </a:extLst>
              </a:tr>
              <a:tr h="50507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Computers 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@450000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450000*13 = 5,850,000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197210"/>
                  </a:ext>
                </a:extLst>
              </a:tr>
              <a:tr h="50507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printer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1.5m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1,500,000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790189"/>
                  </a:ext>
                </a:extLst>
              </a:tr>
              <a:tr h="505077">
                <a:tc>
                  <a:txBody>
                    <a:bodyPr/>
                    <a:lstStyle/>
                    <a:p>
                      <a:pPr algn="l"/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internet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450000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450,000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26125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80663"/>
              </p:ext>
            </p:extLst>
          </p:nvPr>
        </p:nvGraphicFramePr>
        <p:xfrm>
          <a:off x="8444752" y="6316593"/>
          <a:ext cx="3313767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767">
                  <a:extLst>
                    <a:ext uri="{9D8B030D-6E8A-4147-A177-3AD203B41FA5}">
                      <a16:colId xmlns:a16="http://schemas.microsoft.com/office/drawing/2014/main" val="1829998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TOTAL:</a:t>
                      </a:r>
                      <a:r>
                        <a:rPr lang="en-US" sz="2400" baseline="0" dirty="0" smtClean="0">
                          <a:solidFill>
                            <a:srgbClr val="FF0000"/>
                          </a:solidFill>
                        </a:rPr>
                        <a:t> 8,650,000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3021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29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4157</TotalTime>
  <Words>645</Words>
  <Application>Microsoft Office PowerPoint</Application>
  <PresentationFormat>Widescreen</PresentationFormat>
  <Paragraphs>140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</vt:lpstr>
      <vt:lpstr>MAKERERE UNIVERSITY OMALA GEORGE  REAL LIFE PROJECT ZION IT SOLUTIONS. </vt:lpstr>
      <vt:lpstr>PowerPoint Presentation</vt:lpstr>
      <vt:lpstr>ABOUT ZION IT SOLUTIONS</vt:lpstr>
      <vt:lpstr>PROBLEM IDENTIFIED IN THE COMMUNITY.</vt:lpstr>
      <vt:lpstr>REQUIREMENTS.</vt:lpstr>
      <vt:lpstr>OUR SOLUTION.</vt:lpstr>
      <vt:lpstr>WHERE WE ARE SO FAR.</vt:lpstr>
      <vt:lpstr>MARKETING STRATEGIES.</vt:lpstr>
      <vt:lpstr>CAPITAL REQUIREMENTS.</vt:lpstr>
      <vt:lpstr>OUR DAY-TODAY EXPENDITURE.</vt:lpstr>
      <vt:lpstr>EXPECTED REVENUE.</vt:lpstr>
      <vt:lpstr>PowerPoint Presentation</vt:lpstr>
      <vt:lpstr>MY TEAM.</vt:lpstr>
      <vt:lpstr>COMPETITORS.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ZION IT SOLUTIONS.</dc:title>
  <dc:creator>admin</dc:creator>
  <cp:lastModifiedBy>admin</cp:lastModifiedBy>
  <cp:revision>65</cp:revision>
  <dcterms:created xsi:type="dcterms:W3CDTF">2022-03-16T10:59:27Z</dcterms:created>
  <dcterms:modified xsi:type="dcterms:W3CDTF">2022-03-20T13:06:45Z</dcterms:modified>
</cp:coreProperties>
</file>